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0"/>
  </p:notesMasterIdLst>
  <p:sldIdLst>
    <p:sldId id="256" r:id="rId2"/>
    <p:sldId id="257" r:id="rId3"/>
    <p:sldId id="282" r:id="rId4"/>
    <p:sldId id="258" r:id="rId5"/>
    <p:sldId id="278" r:id="rId6"/>
    <p:sldId id="269" r:id="rId7"/>
    <p:sldId id="266" r:id="rId8"/>
    <p:sldId id="267" r:id="rId9"/>
    <p:sldId id="261" r:id="rId10"/>
    <p:sldId id="262" r:id="rId11"/>
    <p:sldId id="275" r:id="rId12"/>
    <p:sldId id="274" r:id="rId13"/>
    <p:sldId id="277" r:id="rId14"/>
    <p:sldId id="272" r:id="rId15"/>
    <p:sldId id="281" r:id="rId16"/>
    <p:sldId id="273" r:id="rId17"/>
    <p:sldId id="271" r:id="rId18"/>
    <p:sldId id="28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49" autoAdjust="0"/>
    <p:restoredTop sz="80392"/>
  </p:normalViewPr>
  <p:slideViewPr>
    <p:cSldViewPr snapToGrid="0">
      <p:cViewPr>
        <p:scale>
          <a:sx n="100" d="100"/>
          <a:sy n="100" d="100"/>
        </p:scale>
        <p:origin x="586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media/image5.tiff>
</file>

<file path=ppt/media/image6.tiff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6B12D-6559-714D-854A-8157BC42CC84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57593-B805-9140-BE38-F9920BA147D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98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89036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2675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8082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70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6072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4936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32936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748974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118537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Fábi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6256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8590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Marci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2377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3022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9374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9534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0105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809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57593-B805-9140-BE38-F9920BA147D8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0938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7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4002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76851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13701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8865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5979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48294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7597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1993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473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3997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8224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394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8326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2261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015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7027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FB7F967-2224-4217-82D4-7DA27380B24E}" type="datetimeFigureOut">
              <a:rPr lang="hu-HU" smtClean="0"/>
              <a:t>2019. 01. 03.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0E52C8C-542D-48A4-9178-14F9A51254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8915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eb.stanford.edu/class/cs224n/reports/2760185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Reuter_50_5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nlp.stanford.edu/pubs/glove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lp.stanford.edu/projects/glov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ím 3">
            <a:extLst>
              <a:ext uri="{FF2B5EF4-FFF2-40B4-BE49-F238E27FC236}">
                <a16:creationId xmlns:a16="http://schemas.microsoft.com/office/drawing/2014/main" id="{E54A613A-71D0-4C84-ACAB-2A4F1B0213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965200"/>
            <a:ext cx="8676222" cy="3660019"/>
          </a:xfrm>
        </p:spPr>
        <p:txBody>
          <a:bodyPr anchor="ctr">
            <a:normAutofit/>
          </a:bodyPr>
          <a:lstStyle/>
          <a:p>
            <a:r>
              <a:rPr lang="hu-HU" sz="6600" dirty="0">
                <a:gradFill flip="none" rotWithShape="1">
                  <a:gsLst>
                    <a:gs pos="0">
                      <a:srgbClr val="FFFFFF"/>
                    </a:gs>
                    <a:gs pos="100000">
                      <a:srgbClr val="A6A6A6"/>
                    </a:gs>
                  </a:gsLst>
                  <a:lin ang="5580000" scaled="0"/>
                  <a:tileRect/>
                </a:gradFill>
              </a:rPr>
              <a:t>Deep </a:t>
            </a:r>
            <a:r>
              <a:rPr lang="hu-HU" sz="6600" dirty="0" err="1">
                <a:gradFill flip="none" rotWithShape="1">
                  <a:gsLst>
                    <a:gs pos="0">
                      <a:srgbClr val="FFFFFF"/>
                    </a:gs>
                    <a:gs pos="100000">
                      <a:srgbClr val="A6A6A6"/>
                    </a:gs>
                  </a:gsLst>
                  <a:lin ang="5580000" scaled="0"/>
                  <a:tileRect/>
                </a:gradFill>
              </a:rPr>
              <a:t>Learning</a:t>
            </a:r>
            <a:r>
              <a:rPr lang="hu-HU" sz="6600" dirty="0">
                <a:gradFill flip="none" rotWithShape="1">
                  <a:gsLst>
                    <a:gs pos="0">
                      <a:srgbClr val="FFFFFF"/>
                    </a:gs>
                    <a:gs pos="100000">
                      <a:srgbClr val="A6A6A6"/>
                    </a:gs>
                  </a:gsLst>
                  <a:lin ang="5580000" scaled="0"/>
                  <a:tileRect/>
                </a:gradFill>
              </a:rPr>
              <a:t> alapú szerzőazonosítás </a:t>
            </a: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86CA9286-DDFD-4D79-AFC8-3CD18758C8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380489"/>
            <a:ext cx="8676222" cy="72224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BFBFBF"/>
                    </a:gs>
                  </a:gsLst>
                  <a:lin ang="5400000" scaled="0"/>
                  <a:tileRect/>
                </a:gradFill>
              </a:rPr>
              <a:t>Füleki Fábián, Jani Balázs Gábor, Torner Márton </a:t>
            </a:r>
            <a:endParaRPr lang="en-US" sz="1800">
              <a:gradFill flip="none" rotWithShape="1">
                <a:gsLst>
                  <a:gs pos="0">
                    <a:srgbClr val="FFFFFF"/>
                  </a:gs>
                  <a:gs pos="100000">
                    <a:srgbClr val="BFBFBF"/>
                  </a:gs>
                </a:gsLst>
                <a:lin ang="5400000" scaled="0"/>
                <a:tileRect/>
              </a:gradFill>
            </a:endParaRPr>
          </a:p>
          <a:p>
            <a:pPr>
              <a:lnSpc>
                <a:spcPct val="90000"/>
              </a:lnSpc>
            </a:pPr>
            <a:r>
              <a:rPr lang="hu-HU" sz="1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BFBFBF"/>
                    </a:gs>
                  </a:gsLst>
                  <a:lin ang="5400000" scaled="0"/>
                  <a:tileRect/>
                </a:gradFill>
              </a:rPr>
              <a:t>Csapat: LoremIpsum</a:t>
            </a:r>
          </a:p>
        </p:txBody>
      </p:sp>
    </p:spTree>
    <p:extLst>
      <p:ext uri="{BB962C8B-B14F-4D97-AF65-F5344CB8AC3E}">
        <p14:creationId xmlns:p14="http://schemas.microsoft.com/office/powerpoint/2010/main" val="2538101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6DDFB3-76AF-43B8-A249-1484BD3A7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Mondatok</a:t>
            </a:r>
            <a:r>
              <a:rPr lang="en-US" dirty="0"/>
              <a:t> </a:t>
            </a:r>
            <a:r>
              <a:rPr lang="en-US" dirty="0" err="1"/>
              <a:t>összefogása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EC71A49-2AF6-4E73-B914-83A1F4EFD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5388797" cy="3124201"/>
          </a:xfrm>
        </p:spPr>
        <p:txBody>
          <a:bodyPr/>
          <a:lstStyle/>
          <a:p>
            <a:r>
              <a:rPr lang="en-US" dirty="0" err="1"/>
              <a:t>Azonos</a:t>
            </a:r>
            <a:r>
              <a:rPr lang="en-US" dirty="0"/>
              <a:t> </a:t>
            </a:r>
            <a:r>
              <a:rPr lang="en-US" dirty="0" err="1"/>
              <a:t>hosszúság</a:t>
            </a:r>
            <a:endParaRPr lang="en-US" dirty="0"/>
          </a:p>
          <a:p>
            <a:pPr lvl="1"/>
            <a:r>
              <a:rPr lang="en-US" dirty="0" err="1"/>
              <a:t>Rövidre</a:t>
            </a:r>
            <a:r>
              <a:rPr lang="en-US" dirty="0"/>
              <a:t> </a:t>
            </a:r>
            <a:r>
              <a:rPr lang="en-US" dirty="0" err="1"/>
              <a:t>vágás</a:t>
            </a:r>
            <a:endParaRPr lang="en-US" dirty="0"/>
          </a:p>
          <a:p>
            <a:pPr lvl="1"/>
            <a:r>
              <a:rPr lang="en-US" dirty="0" err="1"/>
              <a:t>Bővítés</a:t>
            </a:r>
            <a:r>
              <a:rPr lang="en-US" dirty="0"/>
              <a:t>/</a:t>
            </a:r>
            <a:r>
              <a:rPr lang="en-US" dirty="0" err="1"/>
              <a:t>kiegészítés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mondat</a:t>
            </a:r>
            <a:r>
              <a:rPr lang="en-US" dirty="0"/>
              <a:t> </a:t>
            </a:r>
            <a:r>
              <a:rPr lang="en-US" dirty="0" err="1"/>
              <a:t>együttes</a:t>
            </a:r>
            <a:r>
              <a:rPr lang="en-US" dirty="0"/>
              <a:t> </a:t>
            </a:r>
            <a:r>
              <a:rPr lang="en-US" dirty="0" err="1"/>
              <a:t>használata</a:t>
            </a:r>
            <a:endParaRPr lang="en-US" dirty="0"/>
          </a:p>
          <a:p>
            <a:pPr lvl="1"/>
            <a:r>
              <a:rPr lang="en-US" dirty="0" err="1"/>
              <a:t>Kifejezések</a:t>
            </a:r>
            <a:r>
              <a:rPr lang="en-US" dirty="0"/>
              <a:t> </a:t>
            </a:r>
            <a:r>
              <a:rPr lang="en-US" dirty="0" err="1"/>
              <a:t>átfedése</a:t>
            </a:r>
            <a:endParaRPr lang="en-US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8C324C3-00C0-40F8-ADF2-36391231F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810" y="2388815"/>
            <a:ext cx="5189863" cy="368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9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18202-5082-44D9-A2F8-7C6C5334B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Architektúrák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81794AB-9C77-4145-B51C-771C5ECD1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LSTM / </a:t>
            </a:r>
            <a:r>
              <a:rPr lang="en-US" dirty="0" err="1"/>
              <a:t>BiLSTM</a:t>
            </a:r>
            <a:endParaRPr lang="en-US" dirty="0"/>
          </a:p>
          <a:p>
            <a:pPr lvl="1"/>
            <a:r>
              <a:rPr lang="en-US" dirty="0"/>
              <a:t>Time distributed</a:t>
            </a:r>
          </a:p>
          <a:p>
            <a:pPr lvl="1"/>
            <a:r>
              <a:rPr lang="en-US" dirty="0"/>
              <a:t>Average pooling</a:t>
            </a:r>
          </a:p>
          <a:p>
            <a:pPr lvl="1"/>
            <a:r>
              <a:rPr lang="en-US" dirty="0" err="1"/>
              <a:t>Softmax</a:t>
            </a:r>
            <a:r>
              <a:rPr lang="en-US" dirty="0"/>
              <a:t>  classifier</a:t>
            </a:r>
          </a:p>
          <a:p>
            <a:endParaRPr lang="hu-HU" dirty="0"/>
          </a:p>
          <a:p>
            <a:r>
              <a:rPr lang="hu-HU" dirty="0" err="1"/>
              <a:t>BiLSTM</a:t>
            </a:r>
            <a:endParaRPr lang="hu-HU" dirty="0"/>
          </a:p>
          <a:p>
            <a:pPr lvl="1"/>
            <a:r>
              <a:rPr lang="hu-HU" dirty="0" err="1"/>
              <a:t>Kataforák</a:t>
            </a:r>
            <a:r>
              <a:rPr lang="hu-HU" dirty="0"/>
              <a:t> és anaforák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CBB012-B9F3-F543-8552-9D99D4C76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530"/>
          <a:stretch/>
        </p:blipFill>
        <p:spPr>
          <a:xfrm>
            <a:off x="5786438" y="59129"/>
            <a:ext cx="6140449" cy="6284521"/>
          </a:xfrm>
          <a:prstGeom prst="rect">
            <a:avLst/>
          </a:prstGeom>
          <a:effectLst>
            <a:glow rad="228600">
              <a:schemeClr val="tx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171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06B619-7169-4743-B59E-83654AC46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Saját megközelítés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1F221-6A13-2946-B667-A5135A8E5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889" y="1702675"/>
            <a:ext cx="6306209" cy="413056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648238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5E875019-579C-4205-BD60-FAACEBC86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9" y="1367194"/>
            <a:ext cx="6185419" cy="4123612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B2491E2-0542-4CAA-B0D9-159DEBC10D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582" y="1367194"/>
            <a:ext cx="5964702" cy="412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05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455C84-AB65-48F6-9F68-58936C06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hu-HU" dirty="0"/>
              <a:t>i</a:t>
            </a:r>
            <a:r>
              <a:rPr lang="en-US" dirty="0" err="1"/>
              <a:t>peroptimali</a:t>
            </a:r>
            <a:r>
              <a:rPr lang="hu-HU" dirty="0" err="1"/>
              <a:t>zálás</a:t>
            </a:r>
            <a:r>
              <a:rPr lang="hu-HU" dirty="0"/>
              <a:t> paraméterei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3B9705-72C4-4421-ACEF-CD8E4A1D9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Batch-ek mérete: 256, 512, 1024, 2048</a:t>
            </a:r>
          </a:p>
          <a:p>
            <a:r>
              <a:rPr lang="hu-HU" dirty="0"/>
              <a:t>Neuronok száma: 128, 256, 512, 1024</a:t>
            </a:r>
          </a:p>
          <a:p>
            <a:r>
              <a:rPr lang="hu-HU" dirty="0" err="1"/>
              <a:t>Dropout</a:t>
            </a:r>
            <a:r>
              <a:rPr lang="hu-HU" dirty="0"/>
              <a:t>, </a:t>
            </a:r>
            <a:r>
              <a:rPr lang="hu-HU" dirty="0" err="1"/>
              <a:t>rekurrens</a:t>
            </a:r>
            <a:r>
              <a:rPr lang="hu-HU" dirty="0"/>
              <a:t> </a:t>
            </a:r>
            <a:r>
              <a:rPr lang="hu-HU" dirty="0" err="1"/>
              <a:t>dropout</a:t>
            </a:r>
            <a:r>
              <a:rPr lang="hu-HU" dirty="0"/>
              <a:t>: 0 </a:t>
            </a:r>
            <a:r>
              <a:rPr lang="hu-HU" sz="3600" dirty="0"/>
              <a:t>→ </a:t>
            </a:r>
            <a:r>
              <a:rPr lang="hu-HU" dirty="0"/>
              <a:t>1</a:t>
            </a:r>
          </a:p>
          <a:p>
            <a:r>
              <a:rPr lang="hu-HU" dirty="0" err="1"/>
              <a:t>Optimizer</a:t>
            </a:r>
            <a:r>
              <a:rPr lang="hu-HU" dirty="0"/>
              <a:t>: </a:t>
            </a:r>
            <a:r>
              <a:rPr lang="hu-HU" dirty="0" err="1"/>
              <a:t>sgd</a:t>
            </a:r>
            <a:r>
              <a:rPr lang="hu-HU" dirty="0"/>
              <a:t>, </a:t>
            </a:r>
            <a:r>
              <a:rPr lang="hu-HU" dirty="0" err="1"/>
              <a:t>rmsprop</a:t>
            </a:r>
            <a:r>
              <a:rPr lang="hu-HU" dirty="0"/>
              <a:t>, </a:t>
            </a:r>
            <a:r>
              <a:rPr lang="hu-HU" dirty="0" err="1"/>
              <a:t>adagrad</a:t>
            </a:r>
            <a:r>
              <a:rPr lang="hu-HU" dirty="0"/>
              <a:t>, </a:t>
            </a:r>
            <a:r>
              <a:rPr lang="hu-HU" dirty="0" err="1"/>
              <a:t>adam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95980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469125-3F76-429F-913B-322A8B96A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Hiperoptimalizálás</a:t>
            </a:r>
            <a:r>
              <a:rPr lang="hu-HU" dirty="0"/>
              <a:t> konklúziói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670EB0-C6EE-4303-B142-B20C9553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Legjobb optimalizációs módszerek: </a:t>
            </a:r>
            <a:r>
              <a:rPr lang="hu-HU" dirty="0" err="1"/>
              <a:t>adam</a:t>
            </a:r>
            <a:r>
              <a:rPr lang="hu-HU" dirty="0"/>
              <a:t>, </a:t>
            </a:r>
            <a:r>
              <a:rPr lang="hu-HU" dirty="0" err="1"/>
              <a:t>rmsprop</a:t>
            </a:r>
            <a:endParaRPr lang="hu-HU" dirty="0"/>
          </a:p>
          <a:p>
            <a:r>
              <a:rPr lang="hu-HU" dirty="0"/>
              <a:t>Legjobb futtatás paraméterei: 512-es batch méret, 512 neuron, (</a:t>
            </a:r>
            <a:r>
              <a:rPr lang="hu-HU" dirty="0" err="1"/>
              <a:t>dropout</a:t>
            </a:r>
            <a:r>
              <a:rPr lang="hu-HU" dirty="0"/>
              <a:t>: 0,5 körül), </a:t>
            </a:r>
            <a:r>
              <a:rPr lang="hu-HU" dirty="0" err="1"/>
              <a:t>adam</a:t>
            </a:r>
            <a:endParaRPr lang="hu-HU" dirty="0"/>
          </a:p>
          <a:p>
            <a:r>
              <a:rPr lang="hu-HU" dirty="0"/>
              <a:t>Túl sok neuron / túl kicsi batch méret: sokkal lassabban tanul csak egy kicsit jobban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537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E4DDF9-50F3-41EE-9AF5-D4290A92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Összehasonlítás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4F928B6-A625-40C8-B4EC-FE364B3FE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Qian, Chen, </a:t>
            </a:r>
            <a:r>
              <a:rPr lang="en-US" dirty="0" err="1"/>
              <a:t>Tianchang</a:t>
            </a:r>
            <a:r>
              <a:rPr lang="en-US" dirty="0"/>
              <a:t> He, and Rao Zhang. </a:t>
            </a:r>
            <a:br>
              <a:rPr lang="en-US" dirty="0"/>
            </a:br>
            <a:r>
              <a:rPr lang="en-US" dirty="0"/>
              <a:t>"Deep Learning based Authorship Identification.”</a:t>
            </a:r>
          </a:p>
          <a:p>
            <a:pPr lvl="1"/>
            <a:r>
              <a:rPr lang="en-US" dirty="0"/>
              <a:t> Article level LSTM – 69.1% accuracy (BEST)</a:t>
            </a:r>
          </a:p>
          <a:p>
            <a:pPr lvl="1"/>
            <a:r>
              <a:rPr lang="en-US" u="sng" dirty="0">
                <a:hlinkClick r:id="rId3"/>
              </a:rPr>
              <a:t>http://web.stanford.edu/class/cs224n/reports/2760185.pdf</a:t>
            </a:r>
            <a:endParaRPr lang="hu-HU" u="sng" dirty="0"/>
          </a:p>
          <a:p>
            <a:r>
              <a:rPr lang="hu-HU" dirty="0"/>
              <a:t>Saját: 94%</a:t>
            </a:r>
          </a:p>
          <a:p>
            <a:pPr lvl="1"/>
            <a:r>
              <a:rPr lang="hu-HU" dirty="0"/>
              <a:t>3 </a:t>
            </a:r>
            <a:r>
              <a:rPr lang="hu-HU" dirty="0" err="1"/>
              <a:t>sentence</a:t>
            </a:r>
            <a:r>
              <a:rPr lang="hu-HU" dirty="0"/>
              <a:t> </a:t>
            </a:r>
            <a:r>
              <a:rPr lang="hu-HU" dirty="0" err="1"/>
              <a:t>bundles</a:t>
            </a:r>
            <a:endParaRPr lang="hu-HU" dirty="0"/>
          </a:p>
          <a:p>
            <a:pPr lvl="1"/>
            <a:r>
              <a:rPr lang="hu-HU" dirty="0"/>
              <a:t>512 batch </a:t>
            </a:r>
            <a:r>
              <a:rPr lang="hu-HU" dirty="0" err="1"/>
              <a:t>size</a:t>
            </a:r>
            <a:r>
              <a:rPr lang="hu-HU" dirty="0"/>
              <a:t>, 512 neuron, 0.53 </a:t>
            </a:r>
            <a:r>
              <a:rPr lang="hu-HU" dirty="0" err="1"/>
              <a:t>dropout</a:t>
            </a:r>
            <a:r>
              <a:rPr lang="hu-HU" dirty="0"/>
              <a:t>, 0.5 </a:t>
            </a:r>
            <a:r>
              <a:rPr lang="hu-HU" dirty="0" err="1"/>
              <a:t>recurrent</a:t>
            </a:r>
            <a:r>
              <a:rPr lang="hu-HU" dirty="0"/>
              <a:t> </a:t>
            </a:r>
            <a:r>
              <a:rPr lang="hu-HU" dirty="0" err="1"/>
              <a:t>dropout</a:t>
            </a: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8220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ED5160-6525-4B8E-88B6-AB7B2AE5C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Merre</a:t>
            </a:r>
            <a:r>
              <a:rPr lang="en-US" dirty="0"/>
              <a:t> </a:t>
            </a:r>
            <a:r>
              <a:rPr lang="en-US" dirty="0" err="1"/>
              <a:t>tovább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612F2E1-A50C-470B-B203-D185D87E8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666999"/>
            <a:ext cx="10237787" cy="3124201"/>
          </a:xfrm>
        </p:spPr>
        <p:txBody>
          <a:bodyPr/>
          <a:lstStyle/>
          <a:p>
            <a:r>
              <a:rPr lang="en-US" dirty="0" err="1"/>
              <a:t>Ismeretlen</a:t>
            </a:r>
            <a:r>
              <a:rPr lang="en-US" dirty="0"/>
              <a:t> </a:t>
            </a:r>
            <a:r>
              <a:rPr lang="en-US" dirty="0" err="1"/>
              <a:t>csoport</a:t>
            </a:r>
            <a:endParaRPr lang="en-US" dirty="0"/>
          </a:p>
          <a:p>
            <a:r>
              <a:rPr lang="en-US" dirty="0"/>
              <a:t>Attention</a:t>
            </a:r>
          </a:p>
          <a:p>
            <a:r>
              <a:rPr lang="en-US" dirty="0"/>
              <a:t>Más </a:t>
            </a:r>
            <a:r>
              <a:rPr lang="en-US" dirty="0" err="1"/>
              <a:t>előfeldolgozás</a:t>
            </a:r>
            <a:r>
              <a:rPr lang="en-US" dirty="0"/>
              <a:t> (</a:t>
            </a:r>
            <a:r>
              <a:rPr lang="en-US" dirty="0" err="1"/>
              <a:t>nagyobb</a:t>
            </a:r>
            <a:r>
              <a:rPr lang="en-US" dirty="0"/>
              <a:t> bundle-</a:t>
            </a:r>
            <a:r>
              <a:rPr lang="en-US" dirty="0" err="1"/>
              <a:t>ök</a:t>
            </a:r>
            <a:r>
              <a:rPr lang="en-US" dirty="0"/>
              <a:t>, article level, </a:t>
            </a:r>
            <a:r>
              <a:rPr lang="en-US" dirty="0" err="1"/>
              <a:t>stb</a:t>
            </a:r>
            <a:r>
              <a:rPr lang="en-US" dirty="0"/>
              <a:t>.)</a:t>
            </a:r>
          </a:p>
          <a:p>
            <a:pPr lvl="1"/>
            <a:r>
              <a:rPr lang="hu-HU" dirty="0"/>
              <a:t>Plusz szemantikai információk</a:t>
            </a:r>
          </a:p>
        </p:txBody>
      </p:sp>
    </p:spTree>
    <p:extLst>
      <p:ext uri="{BB962C8B-B14F-4D97-AF65-F5344CB8AC3E}">
        <p14:creationId xmlns:p14="http://schemas.microsoft.com/office/powerpoint/2010/main" val="937282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9BA26BC-113C-4698-8859-A985C8324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A68B73B6-D77B-4B55-8538-206CEFD2A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solidFill>
            <a:schemeClr val="bg2"/>
          </a:solidFill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88B4E-C497-4A4E-A218-A7A02F70A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007703"/>
            <a:ext cx="8676222" cy="18022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Köszönjük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a </a:t>
            </a:r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figyelmet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69141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644A01-66F6-46C8-A3DB-7BBC4F32A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dirty="0"/>
              <a:t>Szerzőazonosítás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9874B8-EC1E-415F-8997-F81C5E40E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 lnSpcReduction="10000"/>
          </a:bodyPr>
          <a:lstStyle/>
          <a:p>
            <a:r>
              <a:rPr lang="hu-HU" dirty="0"/>
              <a:t>Egyedi stílus felismerése </a:t>
            </a:r>
          </a:p>
          <a:p>
            <a:pPr lvl="1"/>
            <a:r>
              <a:rPr lang="hu-HU" dirty="0"/>
              <a:t>Kézírás</a:t>
            </a:r>
          </a:p>
          <a:p>
            <a:pPr lvl="1"/>
            <a:r>
              <a:rPr lang="hu-HU" dirty="0" err="1"/>
              <a:t>Sz</a:t>
            </a:r>
            <a:r>
              <a:rPr lang="en-US" dirty="0" err="1"/>
              <a:t>avak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 </a:t>
            </a:r>
            <a:r>
              <a:rPr lang="en-US" dirty="0" err="1"/>
              <a:t>szófordulatok</a:t>
            </a:r>
            <a:r>
              <a:rPr lang="en-US" dirty="0"/>
              <a:t> </a:t>
            </a:r>
            <a:r>
              <a:rPr lang="hu-HU" dirty="0"/>
              <a:t>használat</a:t>
            </a:r>
            <a:r>
              <a:rPr lang="en-US" dirty="0"/>
              <a:t>a</a:t>
            </a:r>
          </a:p>
          <a:p>
            <a:pPr lvl="1"/>
            <a:r>
              <a:rPr lang="en-US" dirty="0"/>
              <a:t>M</a:t>
            </a:r>
            <a:r>
              <a:rPr lang="hu-HU" dirty="0" err="1"/>
              <a:t>ondat</a:t>
            </a:r>
            <a:r>
              <a:rPr lang="hu-HU" dirty="0"/>
              <a:t> szerkezet</a:t>
            </a:r>
            <a:endParaRPr lang="en-US" dirty="0"/>
          </a:p>
          <a:p>
            <a:r>
              <a:rPr lang="en-US" dirty="0" err="1"/>
              <a:t>Stilometria</a:t>
            </a:r>
            <a:endParaRPr lang="en-US" dirty="0"/>
          </a:p>
          <a:p>
            <a:r>
              <a:rPr lang="en-US" dirty="0" err="1"/>
              <a:t>Plágiumdetekció</a:t>
            </a:r>
            <a:endParaRPr lang="en-US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12709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5D6D4-27CA-7D47-BBB7-6FAD86570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11087"/>
          </a:xfrm>
        </p:spPr>
        <p:txBody>
          <a:bodyPr/>
          <a:lstStyle/>
          <a:p>
            <a:r>
              <a:rPr lang="hu-HU" dirty="0"/>
              <a:t>Korábbi Munkák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83A68-0B6B-CB45-9522-35AB566D9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20687"/>
            <a:ext cx="9905998" cy="4270513"/>
          </a:xfrm>
        </p:spPr>
        <p:txBody>
          <a:bodyPr/>
          <a:lstStyle/>
          <a:p>
            <a:r>
              <a:rPr lang="hu-HU" dirty="0" err="1"/>
              <a:t>Article</a:t>
            </a:r>
            <a:r>
              <a:rPr lang="hu-HU" dirty="0"/>
              <a:t> </a:t>
            </a:r>
            <a:r>
              <a:rPr lang="hu-HU" dirty="0" err="1"/>
              <a:t>level</a:t>
            </a:r>
            <a:r>
              <a:rPr lang="hu-HU" dirty="0"/>
              <a:t> vs. </a:t>
            </a:r>
            <a:r>
              <a:rPr lang="hu-HU" dirty="0" err="1"/>
              <a:t>Sentence</a:t>
            </a:r>
            <a:r>
              <a:rPr lang="hu-HU" dirty="0"/>
              <a:t> </a:t>
            </a:r>
            <a:r>
              <a:rPr lang="hu-HU" dirty="0" err="1"/>
              <a:t>level</a:t>
            </a:r>
            <a:r>
              <a:rPr lang="hu-HU" dirty="0"/>
              <a:t> megközelítés(46% </a:t>
            </a:r>
            <a:r>
              <a:rPr lang="hu-HU" dirty="0" err="1"/>
              <a:t>vs</a:t>
            </a:r>
            <a:r>
              <a:rPr lang="hu-HU" dirty="0"/>
              <a:t> 69.1%)</a:t>
            </a:r>
          </a:p>
          <a:p>
            <a:r>
              <a:rPr lang="hu-HU" dirty="0"/>
              <a:t>GRU, LSTM (69.1% </a:t>
            </a:r>
            <a:r>
              <a:rPr lang="hu-HU" dirty="0" err="1"/>
              <a:t>vs</a:t>
            </a:r>
            <a:r>
              <a:rPr lang="hu-HU" dirty="0"/>
              <a:t> 62.7%)</a:t>
            </a:r>
          </a:p>
          <a:p>
            <a:r>
              <a:rPr lang="hu-HU" dirty="0"/>
              <a:t>(Sziámi hálózat)</a:t>
            </a:r>
          </a:p>
          <a:p>
            <a:pPr lvl="1"/>
            <a:r>
              <a:rPr lang="hu-HU" dirty="0" err="1"/>
              <a:t>Plágiumdetekció</a:t>
            </a:r>
            <a:r>
              <a:rPr lang="hu-HU" dirty="0"/>
              <a:t> 99.8%!</a:t>
            </a:r>
          </a:p>
        </p:txBody>
      </p:sp>
    </p:spTree>
    <p:extLst>
      <p:ext uri="{BB962C8B-B14F-4D97-AF65-F5344CB8AC3E}">
        <p14:creationId xmlns:p14="http://schemas.microsoft.com/office/powerpoint/2010/main" val="304612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FB01CB-5040-43F0-B1F1-E3566985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Dataset</a:t>
            </a:r>
            <a:r>
              <a:rPr lang="en-US" dirty="0"/>
              <a:t> - Reuter_50_50 (C50)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4FF38C-6EDC-4451-8AAC-991390314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nyers</a:t>
            </a:r>
            <a:r>
              <a:rPr lang="en-US" dirty="0"/>
              <a:t> </a:t>
            </a:r>
            <a:r>
              <a:rPr lang="en-US" dirty="0" err="1"/>
              <a:t>szöveg</a:t>
            </a:r>
            <a:endParaRPr lang="en-US" dirty="0"/>
          </a:p>
          <a:p>
            <a:r>
              <a:rPr lang="en-US" dirty="0"/>
              <a:t>50 </a:t>
            </a:r>
            <a:r>
              <a:rPr lang="en-US" dirty="0" err="1"/>
              <a:t>szerző</a:t>
            </a:r>
            <a:r>
              <a:rPr lang="en-US" dirty="0"/>
              <a:t> 50+50 </a:t>
            </a:r>
            <a:r>
              <a:rPr lang="en-US" dirty="0" err="1"/>
              <a:t>cikke</a:t>
            </a:r>
            <a:r>
              <a:rPr lang="en-US" dirty="0"/>
              <a:t> (5000db)</a:t>
            </a:r>
          </a:p>
          <a:p>
            <a:r>
              <a:rPr lang="hu-HU" dirty="0"/>
              <a:t>Összehasonlíthatóság más cikkekkel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https://archive.ics.uci.edu/ml/datasets/Reuter_50_50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38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909CF-F4FC-384F-A543-E9E5F8A6A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Adatok előkészítése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24B97-8B24-114C-A7C5-5CA42378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Szavak reprezentálása számokként</a:t>
            </a:r>
          </a:p>
          <a:p>
            <a:pPr lvl="1"/>
            <a:r>
              <a:rPr lang="hu-HU" dirty="0"/>
              <a:t>Szóvektorok</a:t>
            </a:r>
          </a:p>
          <a:p>
            <a:pPr lvl="1"/>
            <a:r>
              <a:rPr lang="hu-HU" dirty="0"/>
              <a:t>Part of </a:t>
            </a:r>
            <a:r>
              <a:rPr lang="hu-HU" dirty="0" err="1"/>
              <a:t>Speech</a:t>
            </a:r>
            <a:r>
              <a:rPr lang="hu-HU" dirty="0"/>
              <a:t> tag-</a:t>
            </a:r>
            <a:r>
              <a:rPr lang="hu-HU" dirty="0" err="1"/>
              <a:t>ek</a:t>
            </a:r>
            <a:endParaRPr lang="hu-HU" dirty="0"/>
          </a:p>
          <a:p>
            <a:r>
              <a:rPr lang="hu-HU" dirty="0"/>
              <a:t>Azonos hosszúságú mondatok</a:t>
            </a:r>
          </a:p>
          <a:p>
            <a:r>
              <a:rPr lang="hu-HU" dirty="0"/>
              <a:t>További trükkök</a:t>
            </a:r>
          </a:p>
        </p:txBody>
      </p:sp>
    </p:spTree>
    <p:extLst>
      <p:ext uri="{BB962C8B-B14F-4D97-AF65-F5344CB8AC3E}">
        <p14:creationId xmlns:p14="http://schemas.microsoft.com/office/powerpoint/2010/main" val="2639337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49B15A1-D1F6-48EA-967A-C258127B8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Spacy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9B275CB-4398-4311-899B-A37058822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u-HU" dirty="0" err="1"/>
              <a:t>GloVe</a:t>
            </a:r>
            <a:endParaRPr lang="hu-HU" dirty="0"/>
          </a:p>
          <a:p>
            <a:r>
              <a:rPr lang="hu-HU" dirty="0"/>
              <a:t>Part of </a:t>
            </a:r>
            <a:r>
              <a:rPr lang="hu-HU" dirty="0" err="1"/>
              <a:t>Speech</a:t>
            </a:r>
            <a:r>
              <a:rPr lang="hu-HU" dirty="0"/>
              <a:t> </a:t>
            </a:r>
            <a:r>
              <a:rPr lang="hu-HU" dirty="0" err="1"/>
              <a:t>Tagging</a:t>
            </a:r>
            <a:endParaRPr lang="hu-HU" dirty="0"/>
          </a:p>
          <a:p>
            <a:r>
              <a:rPr lang="hu-HU" dirty="0"/>
              <a:t>301 dimenziós vektor </a:t>
            </a:r>
          </a:p>
          <a:p>
            <a:pPr lvl="1"/>
            <a:r>
              <a:rPr lang="hu-HU" dirty="0"/>
              <a:t>szó reprezentáció + </a:t>
            </a:r>
            <a:r>
              <a:rPr lang="hu-HU" dirty="0" err="1"/>
              <a:t>pos</a:t>
            </a:r>
            <a:r>
              <a:rPr lang="hu-HU" dirty="0"/>
              <a:t> tag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Kiszűrt</a:t>
            </a:r>
            <a:r>
              <a:rPr lang="en-US" dirty="0"/>
              <a:t> </a:t>
            </a:r>
            <a:r>
              <a:rPr lang="en-US" dirty="0" err="1"/>
              <a:t>részek</a:t>
            </a:r>
            <a:endParaRPr lang="en-US" dirty="0"/>
          </a:p>
          <a:p>
            <a:pPr lvl="1"/>
            <a:r>
              <a:rPr lang="en-US" dirty="0"/>
              <a:t>Stop words, punctuation</a:t>
            </a:r>
          </a:p>
          <a:p>
            <a:pPr lvl="1"/>
            <a:r>
              <a:rPr lang="en-US" dirty="0" err="1"/>
              <a:t>Ritka</a:t>
            </a:r>
            <a:r>
              <a:rPr lang="en-US" dirty="0"/>
              <a:t> </a:t>
            </a:r>
            <a:r>
              <a:rPr lang="en-US" dirty="0" err="1"/>
              <a:t>szavak</a:t>
            </a:r>
            <a:r>
              <a:rPr lang="en-US" dirty="0"/>
              <a:t> (</a:t>
            </a:r>
            <a:r>
              <a:rPr lang="en-US" dirty="0" err="1"/>
              <a:t>nincs</a:t>
            </a:r>
            <a:r>
              <a:rPr lang="en-US" dirty="0"/>
              <a:t> </a:t>
            </a:r>
            <a:r>
              <a:rPr lang="en-US" dirty="0" err="1"/>
              <a:t>megfelelő</a:t>
            </a:r>
            <a:r>
              <a:rPr lang="en-US" dirty="0"/>
              <a:t> </a:t>
            </a:r>
            <a:r>
              <a:rPr lang="en-US" dirty="0" err="1"/>
              <a:t>reprezentáció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adatbázisban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7608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AB6A2A-329E-4D63-89E4-FD2032DA6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Vector for Words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DB2779-DC48-4940-8054-831F18257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i="1" dirty="0" err="1"/>
              <a:t>GloVe</a:t>
            </a:r>
            <a:r>
              <a:rPr lang="en-US" i="1" dirty="0"/>
              <a:t> is an unsupervised learning algorithm for obtaining vector representations for words.</a:t>
            </a:r>
            <a:r>
              <a:rPr lang="en-US" dirty="0"/>
              <a:t> </a:t>
            </a:r>
          </a:p>
          <a:p>
            <a:r>
              <a:rPr lang="en-US" dirty="0"/>
              <a:t>A </a:t>
            </a:r>
            <a:r>
              <a:rPr lang="en-US" dirty="0" err="1"/>
              <a:t>szavak</a:t>
            </a:r>
            <a:r>
              <a:rPr lang="en-US" dirty="0"/>
              <a:t> </a:t>
            </a:r>
            <a:r>
              <a:rPr lang="en-US" dirty="0" err="1"/>
              <a:t>reprezentálása</a:t>
            </a:r>
            <a:r>
              <a:rPr lang="en-US" dirty="0"/>
              <a:t> </a:t>
            </a:r>
            <a:r>
              <a:rPr lang="en-US" dirty="0" err="1"/>
              <a:t>vektorokként</a:t>
            </a:r>
            <a:endParaRPr lang="en-US" dirty="0"/>
          </a:p>
          <a:p>
            <a:r>
              <a:rPr lang="en-US" dirty="0" err="1"/>
              <a:t>Általunk</a:t>
            </a:r>
            <a:r>
              <a:rPr lang="en-US" dirty="0"/>
              <a:t> </a:t>
            </a:r>
            <a:r>
              <a:rPr lang="en-US" dirty="0" err="1"/>
              <a:t>használt</a:t>
            </a:r>
            <a:r>
              <a:rPr lang="en-US" dirty="0"/>
              <a:t> </a:t>
            </a:r>
            <a:r>
              <a:rPr lang="en-US" dirty="0" err="1"/>
              <a:t>bázis</a:t>
            </a:r>
            <a:r>
              <a:rPr lang="en-US" dirty="0"/>
              <a:t>: </a:t>
            </a:r>
            <a:r>
              <a:rPr lang="hu-HU" dirty="0">
                <a:effectLst/>
              </a:rPr>
              <a:t>685 000 egyedi vektor (szó)</a:t>
            </a:r>
          </a:p>
          <a:p>
            <a:pPr lvl="1"/>
            <a:r>
              <a:rPr lang="hu-HU" dirty="0">
                <a:effectLst/>
              </a:rPr>
              <a:t>300 dimenziós vektorok</a:t>
            </a:r>
          </a:p>
          <a:p>
            <a:endParaRPr lang="hu-HU" dirty="0">
              <a:effectLst/>
            </a:endParaRPr>
          </a:p>
          <a:p>
            <a:r>
              <a:rPr lang="hu-HU" dirty="0">
                <a:hlinkClick r:id="rId3"/>
              </a:rPr>
              <a:t>https://nlp.stanford.edu/pubs/glove.pdf</a:t>
            </a:r>
            <a:endParaRPr lang="en-US" dirty="0"/>
          </a:p>
          <a:p>
            <a:r>
              <a:rPr lang="hu-HU" dirty="0">
                <a:hlinkClick r:id="rId4"/>
              </a:rPr>
              <a:t>https://nlp.stanford.edu/projects/glove/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74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82BB8A7-1A08-4046-B04C-7AD63458E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58" y="1143000"/>
            <a:ext cx="5899355" cy="4572000"/>
          </a:xfr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E6A23255-4164-4DCB-9B42-CAA6B7E19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671" y="1143000"/>
            <a:ext cx="588417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5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6F7E6E95-C3F8-448B-A81E-79A940F57A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4392980"/>
              </p:ext>
            </p:extLst>
          </p:nvPr>
        </p:nvGraphicFramePr>
        <p:xfrm>
          <a:off x="275083" y="1234297"/>
          <a:ext cx="11601609" cy="4891614"/>
        </p:xfrm>
        <a:graphic>
          <a:graphicData uri="http://schemas.openxmlformats.org/drawingml/2006/table">
            <a:tbl>
              <a:tblPr/>
              <a:tblGrid>
                <a:gridCol w="1274275">
                  <a:extLst>
                    <a:ext uri="{9D8B030D-6E8A-4147-A177-3AD203B41FA5}">
                      <a16:colId xmlns:a16="http://schemas.microsoft.com/office/drawing/2014/main" val="1392372276"/>
                    </a:ext>
                  </a:extLst>
                </a:gridCol>
                <a:gridCol w="835107">
                  <a:extLst>
                    <a:ext uri="{9D8B030D-6E8A-4147-A177-3AD203B41FA5}">
                      <a16:colId xmlns:a16="http://schemas.microsoft.com/office/drawing/2014/main" val="56223569"/>
                    </a:ext>
                  </a:extLst>
                </a:gridCol>
                <a:gridCol w="1054692">
                  <a:extLst>
                    <a:ext uri="{9D8B030D-6E8A-4147-A177-3AD203B41FA5}">
                      <a16:colId xmlns:a16="http://schemas.microsoft.com/office/drawing/2014/main" val="1583487842"/>
                    </a:ext>
                  </a:extLst>
                </a:gridCol>
                <a:gridCol w="1054692">
                  <a:extLst>
                    <a:ext uri="{9D8B030D-6E8A-4147-A177-3AD203B41FA5}">
                      <a16:colId xmlns:a16="http://schemas.microsoft.com/office/drawing/2014/main" val="1737334090"/>
                    </a:ext>
                  </a:extLst>
                </a:gridCol>
                <a:gridCol w="1054692">
                  <a:extLst>
                    <a:ext uri="{9D8B030D-6E8A-4147-A177-3AD203B41FA5}">
                      <a16:colId xmlns:a16="http://schemas.microsoft.com/office/drawing/2014/main" val="4289055517"/>
                    </a:ext>
                  </a:extLst>
                </a:gridCol>
                <a:gridCol w="1359844">
                  <a:extLst>
                    <a:ext uri="{9D8B030D-6E8A-4147-A177-3AD203B41FA5}">
                      <a16:colId xmlns:a16="http://schemas.microsoft.com/office/drawing/2014/main" val="216576575"/>
                    </a:ext>
                  </a:extLst>
                </a:gridCol>
                <a:gridCol w="881820">
                  <a:extLst>
                    <a:ext uri="{9D8B030D-6E8A-4147-A177-3AD203B41FA5}">
                      <a16:colId xmlns:a16="http://schemas.microsoft.com/office/drawing/2014/main" val="345652505"/>
                    </a:ext>
                  </a:extLst>
                </a:gridCol>
                <a:gridCol w="795789">
                  <a:extLst>
                    <a:ext uri="{9D8B030D-6E8A-4147-A177-3AD203B41FA5}">
                      <a16:colId xmlns:a16="http://schemas.microsoft.com/office/drawing/2014/main" val="3783722911"/>
                    </a:ext>
                  </a:extLst>
                </a:gridCol>
                <a:gridCol w="1451776">
                  <a:extLst>
                    <a:ext uri="{9D8B030D-6E8A-4147-A177-3AD203B41FA5}">
                      <a16:colId xmlns:a16="http://schemas.microsoft.com/office/drawing/2014/main" val="1854577626"/>
                    </a:ext>
                  </a:extLst>
                </a:gridCol>
                <a:gridCol w="784230">
                  <a:extLst>
                    <a:ext uri="{9D8B030D-6E8A-4147-A177-3AD203B41FA5}">
                      <a16:colId xmlns:a16="http://schemas.microsoft.com/office/drawing/2014/main" val="4205328249"/>
                    </a:ext>
                  </a:extLst>
                </a:gridCol>
                <a:gridCol w="1054692">
                  <a:extLst>
                    <a:ext uri="{9D8B030D-6E8A-4147-A177-3AD203B41FA5}">
                      <a16:colId xmlns:a16="http://schemas.microsoft.com/office/drawing/2014/main" val="3079400859"/>
                    </a:ext>
                  </a:extLst>
                </a:gridCol>
              </a:tblGrid>
              <a:tr h="788353">
                <a:tc>
                  <a:txBody>
                    <a:bodyPr/>
                    <a:lstStyle/>
                    <a:p>
                      <a:pPr algn="ctr"/>
                      <a:endParaRPr lang="hu-HU" sz="4800" dirty="0"/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0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1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2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3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4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>
                          <a:effectLst/>
                        </a:rPr>
                        <a:t>5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6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7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8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>
                          <a:effectLst/>
                        </a:rPr>
                        <a:t>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892253"/>
                  </a:ext>
                </a:extLst>
              </a:tr>
              <a:tr h="756448"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>
                          <a:effectLst/>
                        </a:rPr>
                        <a:t>text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The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Internet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may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be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overflowing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with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 err="1">
                          <a:effectLst/>
                        </a:rPr>
                        <a:t>new</a:t>
                      </a:r>
                      <a:endParaRPr lang="hu-HU" sz="1800" dirty="0">
                        <a:effectLst/>
                      </a:endParaRP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 err="1">
                          <a:effectLst/>
                        </a:rPr>
                        <a:t>technology</a:t>
                      </a:r>
                      <a:endParaRPr lang="hu-HU" sz="1800" dirty="0">
                        <a:effectLst/>
                      </a:endParaRP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 err="1">
                          <a:effectLst/>
                        </a:rPr>
                        <a:t>but</a:t>
                      </a:r>
                      <a:endParaRPr lang="hu-HU" sz="1800" dirty="0">
                        <a:effectLst/>
                      </a:endParaRP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126883"/>
                  </a:ext>
                </a:extLst>
              </a:tr>
              <a:tr h="2763025"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>
                          <a:effectLst/>
                        </a:rPr>
                        <a:t>vector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[0.27204, -0.06203, -0.1884, 0.023225, -0.0181...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>
                          <a:effectLst/>
                        </a:rPr>
                        <a:t>[-0.50955, 0.088231, -0.32273, -0.40398, 0.003...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[-0.042501, 0.090773, -0.11918, 0.12372, -0.19...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>
                          <a:effectLst/>
                        </a:rPr>
                        <a:t>[-0.059177, 0.10653, -0.21613, -0.086178, 0.00...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>
                          <a:effectLst/>
                        </a:rPr>
                        <a:t>[0.074908, -0.036973, 0.082992, -0.31622, 0.22...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[-0.099534, 0.028202, -0.23189, 0.094477, 0.12...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>
                          <a:effectLst/>
                        </a:rPr>
                        <a:t>[0.34046, 0.13752, -0.20643, -0.4555, 0.19251,...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[-0.32298, 0.38883, 0.4586, -0.5227, -0.064451...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[-0.01689, 0.17402, -0.30247, -0.30063, 0.2141...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400" dirty="0">
                          <a:effectLst/>
                        </a:rPr>
                        <a:t>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893828"/>
                  </a:ext>
                </a:extLst>
              </a:tr>
              <a:tr h="469794"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b="1" dirty="0" err="1">
                          <a:effectLst/>
                        </a:rPr>
                        <a:t>pos_str</a:t>
                      </a:r>
                      <a:endParaRPr lang="hu-HU" sz="1800" b="1" dirty="0">
                        <a:effectLst/>
                      </a:endParaRP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DET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NOUN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VERB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VERB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VERB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>
                          <a:effectLst/>
                        </a:rPr>
                        <a:t>ADP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ADJ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NOUN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CCONJ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u-HU" sz="1800" dirty="0">
                          <a:effectLst/>
                        </a:rPr>
                        <a:t>...</a:t>
                      </a:r>
                    </a:p>
                  </a:txBody>
                  <a:tcPr marL="17574" marR="17574" marT="17574" marB="17574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9267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4728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{3C188700-C079-2C49-AD4A-1E573DA43EE8}tf10001063</Template>
  <TotalTime>515</TotalTime>
  <Words>545</Words>
  <Application>Microsoft Macintosh PowerPoint</Application>
  <PresentationFormat>Widescreen</PresentationFormat>
  <Paragraphs>160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Century Gothic</vt:lpstr>
      <vt:lpstr>Mesh</vt:lpstr>
      <vt:lpstr>Deep Learning alapú szerzőazonosítás </vt:lpstr>
      <vt:lpstr>Szerzőazonosítás</vt:lpstr>
      <vt:lpstr>Korábbi Munkák</vt:lpstr>
      <vt:lpstr>Dataset - Reuter_50_50 (C50)</vt:lpstr>
      <vt:lpstr>Adatok előkészítése</vt:lpstr>
      <vt:lpstr>Spacy</vt:lpstr>
      <vt:lpstr>Global Vector for Words</vt:lpstr>
      <vt:lpstr>PowerPoint Presentation</vt:lpstr>
      <vt:lpstr>PowerPoint Presentation</vt:lpstr>
      <vt:lpstr>Mondatok összefogása</vt:lpstr>
      <vt:lpstr>Architektúrák</vt:lpstr>
      <vt:lpstr>Saját megközelítés</vt:lpstr>
      <vt:lpstr>PowerPoint Presentation</vt:lpstr>
      <vt:lpstr>Hiperoptimalizálás paraméterei</vt:lpstr>
      <vt:lpstr>Hiperoptimalizálás konklúziói</vt:lpstr>
      <vt:lpstr>Összehasonlítás</vt:lpstr>
      <vt:lpstr>Merre tovább?</vt:lpstr>
      <vt:lpstr>Köszönjük a figyelmet!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Balázs Gábor Jani</dc:creator>
  <cp:lastModifiedBy>Torner Márton Zoltán</cp:lastModifiedBy>
  <cp:revision>47</cp:revision>
  <dcterms:created xsi:type="dcterms:W3CDTF">2019-01-03T03:25:39Z</dcterms:created>
  <dcterms:modified xsi:type="dcterms:W3CDTF">2019-01-03T20:10:35Z</dcterms:modified>
</cp:coreProperties>
</file>

<file path=docProps/thumbnail.jpeg>
</file>